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90"/>
  </p:normalViewPr>
  <p:slideViewPr>
    <p:cSldViewPr>
      <p:cViewPr varScale="1">
        <p:scale>
          <a:sx n="130" d="100"/>
          <a:sy n="130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ndir un rectangle avec un coin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AF807957-4228-4FC5-B554-11F271107D43}" type="datetimeFigureOut">
              <a:rPr lang="fr-FR"/>
              <a:pPr>
                <a:defRPr/>
              </a:pPr>
              <a:t>27/11/2016</a:t>
            </a:fld>
            <a:endParaRPr lang="fr-FR"/>
          </a:p>
        </p:txBody>
      </p:sp>
      <p:sp>
        <p:nvSpPr>
          <p:cNvPr id="6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F332157B-24CF-4174-80C4-D9ED60A97FA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39D99-D54B-4277-BEAC-0644BC541547}" type="datetimeFigureOut">
              <a:rPr lang="fr-FR"/>
              <a:pPr>
                <a:defRPr/>
              </a:pPr>
              <a:t>27/11/2016</a:t>
            </a:fld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514D3-05B3-47D8-BC78-9134E0CB01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68657-300B-4B09-A351-DFFFE62040FF}" type="datetimeFigureOut">
              <a:rPr lang="fr-FR"/>
              <a:pPr>
                <a:defRPr/>
              </a:pPr>
              <a:t>27/11/2016</a:t>
            </a:fld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F00EB-49E8-4824-B709-EE8CE377C96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804AEEC-BFAD-4204-A59B-257A2D910D7A}" type="datetimeFigureOut">
              <a:rPr lang="fr-FR"/>
              <a:pPr>
                <a:defRPr/>
              </a:pPr>
              <a:t>27/11/2016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1CA6ED2-FCBA-4E5C-AB13-5D7BD40CBE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B197DD26-4D14-48D4-A0E1-B893A6358A73}" type="datetimeFigureOut">
              <a:rPr lang="fr-FR"/>
              <a:pPr>
                <a:defRPr/>
              </a:pPr>
              <a:t>27/11/2016</a:t>
            </a:fld>
            <a:endParaRPr lang="fr-FR"/>
          </a:p>
        </p:txBody>
      </p:sp>
      <p:sp>
        <p:nvSpPr>
          <p:cNvPr id="6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D79C5A13-4F77-465E-9B88-3B8FFD8AD83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0A759A7-D538-4451-AC49-7142B76E493B}" type="datetimeFigureOut">
              <a:rPr lang="fr-FR"/>
              <a:pPr>
                <a:defRPr/>
              </a:pPr>
              <a:t>27/11/2016</a:t>
            </a:fld>
            <a:endParaRPr lang="fr-FR"/>
          </a:p>
        </p:txBody>
      </p:sp>
      <p:sp>
        <p:nvSpPr>
          <p:cNvPr id="7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4C24507-2156-4582-A338-77E7892ADC5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9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5BEDBD-F766-4F40-9BAC-76C1F51F7614}" type="datetimeFigureOut">
              <a:rPr lang="fr-FR"/>
              <a:pPr>
                <a:defRPr/>
              </a:pPr>
              <a:t>27/11/2016</a:t>
            </a:fld>
            <a:endParaRPr lang="fr-FR"/>
          </a:p>
        </p:txBody>
      </p:sp>
      <p:sp>
        <p:nvSpPr>
          <p:cNvPr id="10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4C3F8F-4E9F-4D89-BDF0-7812DE85B7E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A9E7DB-64B7-47BD-A115-97F7CD3BD1F5}" type="datetimeFigureOut">
              <a:rPr lang="fr-FR"/>
              <a:pPr>
                <a:defRPr/>
              </a:pPr>
              <a:t>27/11/2016</a:t>
            </a:fld>
            <a:endParaRPr lang="fr-FR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100EA8-A26E-4E04-AE56-4404D047FE8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78AA2-5BF6-4F85-AB92-F2927ECE2FBB}" type="datetimeFigureOut">
              <a:rPr lang="fr-FR"/>
              <a:pPr>
                <a:defRPr/>
              </a:pPr>
              <a:t>27/11/2016</a:t>
            </a:fld>
            <a:endParaRPr lang="fr-FR"/>
          </a:p>
        </p:txBody>
      </p:sp>
      <p:sp>
        <p:nvSpPr>
          <p:cNvPr id="4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34026-2213-4659-A865-A7A473A6037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e la date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821B7E4C-8925-43E6-8986-F8C78919BC8A}" type="datetimeFigureOut">
              <a:rPr lang="fr-FR"/>
              <a:pPr>
                <a:defRPr/>
              </a:pPr>
              <a:t>27/11/2016</a:t>
            </a:fld>
            <a:endParaRPr lang="fr-FR"/>
          </a:p>
        </p:txBody>
      </p:sp>
      <p:sp>
        <p:nvSpPr>
          <p:cNvPr id="7" name="Espace réservé du numéro de diapositive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9F01A2A5-8D5D-4322-B630-96F7AA39426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8" name="Espace réservé du pied de page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5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0EC0614A-6721-45EB-95A3-9F99A3289CDE}" type="datetimeFigureOut">
              <a:rPr lang="fr-FR"/>
              <a:pPr>
                <a:defRPr/>
              </a:pPr>
              <a:t>27/11/2016</a:t>
            </a:fld>
            <a:endParaRPr lang="fr-FR"/>
          </a:p>
        </p:txBody>
      </p:sp>
      <p:sp>
        <p:nvSpPr>
          <p:cNvPr id="6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228AF326-D40C-4C29-9DC0-C84ABE7E882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34F95A9-4AED-40AE-ABEE-095C826B1E05}" type="datetimeFigureOut">
              <a:rPr lang="fr-FR"/>
              <a:pPr>
                <a:defRPr/>
              </a:pPr>
              <a:t>27/11/2016</a:t>
            </a:fld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tx2">
                    <a:shade val="9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FB26B213-2376-42BD-BBDC-9811E2EA07B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33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1" r:id="rId7"/>
    <p:sldLayoutId id="2147483678" r:id="rId8"/>
    <p:sldLayoutId id="2147483679" r:id="rId9"/>
    <p:sldLayoutId id="2147483670" r:id="rId10"/>
    <p:sldLayoutId id="2147483669" r:id="rId11"/>
  </p:sldLayoutIdLst>
  <p:txStyles>
    <p:titleStyle>
      <a:lvl1pPr marL="53975" algn="r" rtl="0" eaLnBrk="0" fontAlgn="base" hangingPunct="0">
        <a:spcBef>
          <a:spcPct val="0"/>
        </a:spcBef>
        <a:spcAft>
          <a:spcPct val="0"/>
        </a:spcAft>
        <a:defRPr sz="4600" kern="1200">
          <a:solidFill>
            <a:srgbClr val="E7EACB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2pPr>
      <a:lvl3pPr marL="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3pPr>
      <a:lvl4pPr marL="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4pPr>
      <a:lvl5pPr marL="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5pPr>
      <a:lvl6pPr marL="5111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6pPr>
      <a:lvl7pPr marL="9683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7pPr>
      <a:lvl8pPr marL="14255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8pPr>
      <a:lvl9pPr marL="18827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9pPr>
      <a:extLst/>
    </p:titleStyle>
    <p:bodyStyle>
      <a:lvl1pPr marL="292100" indent="-292100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Rencontres diocésaines 2015</a:t>
            </a:r>
            <a:endParaRPr lang="fr-F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 fontScale="90000"/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fr-FR" b="1" u="sng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Un retour sur les différents types de concertation</a:t>
            </a:r>
            <a:endParaRPr lang="fr-F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784350"/>
            <a:ext cx="8229600" cy="1397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fr-FR" smtClean="0"/>
              <a:t>- </a:t>
            </a:r>
            <a:r>
              <a:rPr lang="fr-FR" b="1" smtClean="0"/>
              <a:t>Conseil des maîtres (tous les enseignants de l’établissement)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fr-FR" smtClean="0"/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395288" y="3573463"/>
            <a:ext cx="39608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>
                <a:latin typeface="Rockwell" pitchFamily="18" charset="0"/>
              </a:rPr>
              <a:t>- </a:t>
            </a:r>
            <a:r>
              <a:rPr lang="fr-FR" sz="3200" b="1">
                <a:latin typeface="Rockwell" pitchFamily="18" charset="0"/>
              </a:rPr>
              <a:t>Conseils de cycle</a:t>
            </a: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1258888" y="4508500"/>
            <a:ext cx="71294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800" b="1">
                <a:latin typeface="Rockwell" pitchFamily="18" charset="0"/>
              </a:rPr>
              <a:t>Conseils de cycle ASH : </a:t>
            </a:r>
          </a:p>
          <a:p>
            <a:r>
              <a:rPr lang="fr-FR" sz="2800" b="1">
                <a:latin typeface="Rockwell" pitchFamily="18" charset="0"/>
              </a:rPr>
              <a:t>Une spécialité Franc-comtoise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fr-FR" sz="3200" b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Un retour sur des principes de gestion des temps de concertation </a:t>
            </a:r>
            <a:r>
              <a:rPr lang="fr-FR" sz="32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fr-FR" sz="32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endParaRPr lang="fr-FR" sz="32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288" y="1700213"/>
            <a:ext cx="8229600" cy="4249737"/>
          </a:xfrm>
        </p:spPr>
        <p:txBody>
          <a:bodyPr/>
          <a:lstStyle/>
          <a:p>
            <a:pPr eaLnBrk="1" hangingPunct="1"/>
            <a:r>
              <a:rPr lang="fr-FR" sz="2400" smtClean="0"/>
              <a:t>Proposer et tenir un calendrier de concertations</a:t>
            </a:r>
          </a:p>
          <a:p>
            <a:pPr eaLnBrk="1" hangingPunct="1"/>
            <a:r>
              <a:rPr lang="fr-FR" sz="2400" smtClean="0"/>
              <a:t>Préserver la convivialité</a:t>
            </a:r>
          </a:p>
          <a:p>
            <a:pPr eaLnBrk="1" hangingPunct="1"/>
            <a:r>
              <a:rPr lang="fr-FR" sz="2400" smtClean="0"/>
              <a:t>Garder un fil conducteur de rencontre en rencontre (cohérence)</a:t>
            </a:r>
          </a:p>
          <a:p>
            <a:pPr eaLnBrk="1" hangingPunct="1"/>
            <a:r>
              <a:rPr lang="fr-FR" sz="2400" smtClean="0"/>
              <a:t>Avoir un ordre du jour.  Concerter les enseignants sur l’ordre du jour</a:t>
            </a:r>
          </a:p>
          <a:p>
            <a:pPr eaLnBrk="1" hangingPunct="1"/>
            <a:r>
              <a:rPr lang="fr-FR" sz="2400" smtClean="0"/>
              <a:t>Définir des priorités avec les enseignants. Etre à l’écoute des besoins des équipes. Faire exprimer les besoins.</a:t>
            </a:r>
          </a:p>
          <a:p>
            <a:pPr eaLnBrk="1" hangingPunct="1"/>
            <a:r>
              <a:rPr lang="fr-FR" sz="2400" smtClean="0"/>
              <a:t>Tenir un cahier de conseils de cycle, les traces des concertations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43000"/>
          </a:xfrm>
        </p:spPr>
        <p:txBody>
          <a:bodyPr>
            <a:normAutofit fontScale="90000"/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fr-FR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Des principes pour le renouvellement des temps de concertation</a:t>
            </a:r>
            <a:endParaRPr lang="fr-F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21336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fr-FR" b="1" dirty="0" smtClean="0">
                <a:solidFill>
                  <a:srgbClr val="92D050"/>
                </a:solidFill>
              </a:rPr>
              <a:t>Des durée de concertations variées : longues/courtes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fr-FR" b="1" dirty="0" smtClean="0">
                <a:solidFill>
                  <a:srgbClr val="92D050"/>
                </a:solidFill>
              </a:rPr>
              <a:t>Eviter </a:t>
            </a:r>
            <a:r>
              <a:rPr lang="fr-FR" b="1" dirty="0">
                <a:solidFill>
                  <a:srgbClr val="92D050"/>
                </a:solidFill>
              </a:rPr>
              <a:t>la répétition des organisations (espace/temps</a:t>
            </a:r>
            <a:r>
              <a:rPr lang="fr-FR" b="1" dirty="0" smtClean="0">
                <a:solidFill>
                  <a:srgbClr val="92D050"/>
                </a:solidFill>
              </a:rPr>
              <a:t>), varier les modalités </a:t>
            </a:r>
            <a:r>
              <a:rPr lang="fr-FR" b="1" smtClean="0">
                <a:solidFill>
                  <a:srgbClr val="92D050"/>
                </a:solidFill>
              </a:rPr>
              <a:t>de travail.</a:t>
            </a:r>
            <a:endParaRPr lang="fr-FR" dirty="0">
              <a:solidFill>
                <a:srgbClr val="92D050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fr-FR" b="1" dirty="0">
                <a:solidFill>
                  <a:srgbClr val="92D050"/>
                </a:solidFill>
              </a:rPr>
              <a:t>Outiller pour préparer les concertations </a:t>
            </a:r>
            <a:r>
              <a:rPr lang="fr-FR" b="1" dirty="0" smtClean="0">
                <a:solidFill>
                  <a:srgbClr val="92D050"/>
                </a:solidFill>
              </a:rPr>
              <a:t>avant. Annoncer </a:t>
            </a:r>
            <a:r>
              <a:rPr lang="fr-FR" b="1" dirty="0">
                <a:solidFill>
                  <a:srgbClr val="92D050"/>
                </a:solidFill>
              </a:rPr>
              <a:t>l’ordre du jour. </a:t>
            </a:r>
            <a:endParaRPr lang="fr-FR" dirty="0">
              <a:solidFill>
                <a:srgbClr val="92D050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fr-FR" b="1" dirty="0">
                <a:solidFill>
                  <a:srgbClr val="92D050"/>
                </a:solidFill>
              </a:rPr>
              <a:t>Préparer les concertations avec des enseignants. Associer les enseignants à l’animation des concertations, y compris les concertations école. C’est l’affaire de </a:t>
            </a:r>
            <a:r>
              <a:rPr lang="fr-FR" b="1" dirty="0" smtClean="0">
                <a:solidFill>
                  <a:srgbClr val="92D050"/>
                </a:solidFill>
              </a:rPr>
              <a:t>tous.</a:t>
            </a:r>
            <a:endParaRPr lang="fr-FR" dirty="0">
              <a:solidFill>
                <a:srgbClr val="92D050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fr-FR" b="1" dirty="0">
                <a:solidFill>
                  <a:srgbClr val="92D050"/>
                </a:solidFill>
              </a:rPr>
              <a:t>Différencier </a:t>
            </a:r>
            <a:r>
              <a:rPr lang="fr-FR" b="1" dirty="0" smtClean="0">
                <a:solidFill>
                  <a:srgbClr val="92D050"/>
                </a:solidFill>
              </a:rPr>
              <a:t>« l’accompagnement » </a:t>
            </a:r>
            <a:r>
              <a:rPr lang="fr-FR" b="1" dirty="0">
                <a:solidFill>
                  <a:srgbClr val="92D050"/>
                </a:solidFill>
              </a:rPr>
              <a:t>des travaux de cycle. </a:t>
            </a:r>
            <a:endParaRPr lang="fr-FR" b="1" dirty="0" smtClean="0">
              <a:solidFill>
                <a:srgbClr val="92D050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fr-FR" b="1" dirty="0" smtClean="0">
                <a:solidFill>
                  <a:srgbClr val="92D050"/>
                </a:solidFill>
              </a:rPr>
              <a:t>Oser être créatif…</a:t>
            </a:r>
            <a:endParaRPr lang="fr-FR" dirty="0">
              <a:solidFill>
                <a:srgbClr val="92D050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fr-FR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fr-FR" b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Des concertations </a:t>
            </a:r>
            <a:r>
              <a:rPr lang="fr-FR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fr-FR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fr-FR" b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</a:t>
            </a:r>
            <a:r>
              <a:rPr lang="fr-FR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our </a:t>
            </a:r>
            <a:r>
              <a:rPr lang="fr-FR" b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quoi faire ?</a:t>
            </a:r>
            <a:r>
              <a:rPr lang="fr-FR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fr-FR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endParaRPr lang="fr-F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68538" y="1557338"/>
            <a:ext cx="6356350" cy="2044700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fr-FR" sz="2400" b="1" dirty="0"/>
              <a:t>Construire des projets, des outils. Evaluer les projets : les améliorations des apprentissages et des réussites pour les élèves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fr-FR" sz="2400" b="1" dirty="0"/>
              <a:t>Elaborer les projets et les actions au service des élèves en difficulté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fr-FR" dirty="0"/>
          </a:p>
        </p:txBody>
      </p:sp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906463" y="3371850"/>
            <a:ext cx="8064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/>
            <a:r>
              <a:rPr lang="fr-FR" sz="2400" b="1">
                <a:solidFill>
                  <a:srgbClr val="92D050"/>
                </a:solidFill>
                <a:latin typeface="Rockwell" pitchFamily="18" charset="0"/>
              </a:rPr>
              <a:t>- Prendre des temps de relecture</a:t>
            </a:r>
            <a:endParaRPr lang="fr-FR" sz="2400">
              <a:solidFill>
                <a:srgbClr val="92D050"/>
              </a:solidFill>
              <a:latin typeface="Rockwell" pitchFamily="18" charset="0"/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-590550" y="3716338"/>
            <a:ext cx="8569325" cy="200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/>
            <a:r>
              <a:rPr lang="fr-FR" sz="2800" b="1">
                <a:solidFill>
                  <a:srgbClr val="92D050"/>
                </a:solidFill>
                <a:latin typeface="Rockwell" pitchFamily="18" charset="0"/>
              </a:rPr>
              <a:t>- </a:t>
            </a:r>
            <a:r>
              <a:rPr lang="fr-FR" sz="2400" b="1">
                <a:solidFill>
                  <a:srgbClr val="92D050"/>
                </a:solidFill>
                <a:latin typeface="Rockwell" pitchFamily="18" charset="0"/>
              </a:rPr>
              <a:t>Mettre en évidence des représentations sur des questions « d’actualité », aborder des questions de fond (baliser des temps pour ce type de travail, anticiper sur des ressources pour étayer la réflexion…)</a:t>
            </a:r>
            <a:endParaRPr lang="fr-FR" sz="2400">
              <a:solidFill>
                <a:srgbClr val="92D050"/>
              </a:solidFill>
              <a:latin typeface="Rockwell" pitchFamily="18" charset="0"/>
            </a:endParaRP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1692275" y="5445125"/>
            <a:ext cx="7993063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371600" lvl="2" indent="-457200">
              <a:buFontTx/>
              <a:buChar char="-"/>
            </a:pPr>
            <a:r>
              <a:rPr lang="fr-FR" sz="2400" b="1">
                <a:solidFill>
                  <a:srgbClr val="92D050"/>
                </a:solidFill>
                <a:latin typeface="Rockwell" pitchFamily="18" charset="0"/>
              </a:rPr>
              <a:t>Echanger sur des ressources professionnelles : lectures, rencontres, films…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4848" y="260648"/>
            <a:ext cx="8229600" cy="919864"/>
          </a:xfrm>
        </p:spPr>
        <p:txBody>
          <a:bodyPr/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fr-FR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L</a:t>
            </a:r>
            <a:r>
              <a:rPr lang="fr-F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es conseils de cycle ASH ?</a:t>
            </a:r>
            <a:endParaRPr lang="fr-F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76275"/>
          </a:xfrm>
        </p:spPr>
        <p:txBody>
          <a:bodyPr/>
          <a:lstStyle/>
          <a:p>
            <a:pPr marL="342900" lvl="2" indent="-342900" eaLnBrk="1" hangingPunct="1"/>
            <a:r>
              <a:rPr lang="fr-FR" sz="2800" smtClean="0"/>
              <a:t>Les objectifs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fr-FR" smtClean="0"/>
          </a:p>
        </p:txBody>
      </p:sp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755650" y="2133600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3"/>
            <a:r>
              <a:rPr lang="fr-FR" sz="2400">
                <a:latin typeface="Rockwell" pitchFamily="18" charset="0"/>
              </a:rPr>
              <a:t>S’apporter des informations de différents points de vue</a:t>
            </a: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2124075" y="2819400"/>
            <a:ext cx="51117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3"/>
            <a:r>
              <a:rPr lang="fr-FR" sz="2400">
                <a:latin typeface="Rockwell" pitchFamily="18" charset="0"/>
              </a:rPr>
              <a:t>Se poser pour réfléchir</a:t>
            </a:r>
          </a:p>
          <a:p>
            <a:endParaRPr lang="fr-FR" sz="2400">
              <a:latin typeface="Rockwell" pitchFamily="18" charset="0"/>
            </a:endParaRP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2124075" y="3281363"/>
            <a:ext cx="5400675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3"/>
            <a:r>
              <a:rPr lang="fr-FR" sz="2400">
                <a:latin typeface="Rockwell" pitchFamily="18" charset="0"/>
              </a:rPr>
              <a:t>Construire le PPRE ou autres projets</a:t>
            </a:r>
          </a:p>
          <a:p>
            <a:endParaRPr lang="fr-FR">
              <a:latin typeface="Rockwell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66763" y="3784600"/>
            <a:ext cx="6970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3"/>
            <a:r>
              <a:rPr lang="fr-FR" sz="2400">
                <a:latin typeface="Rockwell" pitchFamily="18" charset="0"/>
              </a:rPr>
              <a:t>Définir des objectifs à atteindre par l’élève, les évaluer. </a:t>
            </a:r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3348038" y="4614863"/>
            <a:ext cx="60356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 b="1">
                <a:solidFill>
                  <a:srgbClr val="92D050"/>
                </a:solidFill>
                <a:latin typeface="Rockwell" pitchFamily="18" charset="0"/>
              </a:rPr>
              <a:t>Privilégier les problèmes qui sont à gérer </a:t>
            </a:r>
            <a:r>
              <a:rPr lang="fr-FR" sz="2400" b="1" u="sng">
                <a:solidFill>
                  <a:srgbClr val="92D050"/>
                </a:solidFill>
                <a:latin typeface="Rockwell" pitchFamily="18" charset="0"/>
              </a:rPr>
              <a:t>en équipe</a:t>
            </a:r>
            <a:r>
              <a:rPr lang="fr-FR" sz="2400" b="1">
                <a:solidFill>
                  <a:srgbClr val="92D050"/>
                </a:solidFill>
                <a:latin typeface="Rockwell" pitchFamily="18" charset="0"/>
              </a:rPr>
              <a:t>. </a:t>
            </a:r>
            <a:endParaRPr lang="fr-FR" sz="2400">
              <a:solidFill>
                <a:srgbClr val="92D050"/>
              </a:solidFill>
              <a:latin typeface="Rockwell" pitchFamily="18" charset="0"/>
            </a:endParaRP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3348038" y="5511800"/>
            <a:ext cx="525621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 b="1">
                <a:solidFill>
                  <a:srgbClr val="92D050"/>
                </a:solidFill>
                <a:latin typeface="Rockwell" pitchFamily="18" charset="0"/>
              </a:rPr>
              <a:t>Penser à se donner </a:t>
            </a:r>
            <a:r>
              <a:rPr lang="fr-FR" sz="2400" b="1" u="sng">
                <a:solidFill>
                  <a:srgbClr val="92D050"/>
                </a:solidFill>
                <a:latin typeface="Rockwell" pitchFamily="18" charset="0"/>
              </a:rPr>
              <a:t>des formations</a:t>
            </a:r>
            <a:r>
              <a:rPr lang="fr-FR" sz="2400" b="1">
                <a:solidFill>
                  <a:srgbClr val="92D050"/>
                </a:solidFill>
                <a:latin typeface="Rockwell" pitchFamily="18" charset="0"/>
              </a:rPr>
              <a:t> sur les difficultés spécifiques </a:t>
            </a:r>
            <a:endParaRPr lang="fr-FR" sz="2400">
              <a:solidFill>
                <a:srgbClr val="92D050"/>
              </a:solidFill>
              <a:latin typeface="Rockwell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2951" y="260648"/>
            <a:ext cx="8229600" cy="919864"/>
          </a:xfrm>
        </p:spPr>
        <p:txBody>
          <a:bodyPr/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fr-FR" b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L</a:t>
            </a:r>
            <a:r>
              <a:rPr lang="fr-FR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es conseils de cycle ASH ?</a:t>
            </a:r>
            <a:endParaRPr lang="fr-FR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2913" y="1341438"/>
            <a:ext cx="8229600" cy="676275"/>
          </a:xfrm>
        </p:spPr>
        <p:txBody>
          <a:bodyPr/>
          <a:lstStyle/>
          <a:p>
            <a:pPr eaLnBrk="1" hangingPunct="1"/>
            <a:r>
              <a:rPr lang="fr-FR" b="1" smtClean="0"/>
              <a:t>Des modalités de travail</a:t>
            </a:r>
          </a:p>
        </p:txBody>
      </p:sp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-134938" y="1773238"/>
            <a:ext cx="7848601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/>
            <a:r>
              <a:rPr lang="fr-FR" sz="2400" b="1">
                <a:solidFill>
                  <a:srgbClr val="92D050"/>
                </a:solidFill>
                <a:latin typeface="Rockwell" pitchFamily="18" charset="0"/>
              </a:rPr>
              <a:t>Travailler entre le CE et l’enseignant spécialisé pour </a:t>
            </a:r>
            <a:r>
              <a:rPr lang="fr-FR" sz="2400" b="1" u="sng">
                <a:solidFill>
                  <a:srgbClr val="92D050"/>
                </a:solidFill>
                <a:latin typeface="Rockwell" pitchFamily="18" charset="0"/>
              </a:rPr>
              <a:t>faire le choix</a:t>
            </a:r>
            <a:r>
              <a:rPr lang="fr-FR" sz="2400" b="1">
                <a:solidFill>
                  <a:srgbClr val="92D050"/>
                </a:solidFill>
                <a:latin typeface="Rockwell" pitchFamily="18" charset="0"/>
              </a:rPr>
              <a:t> des problèmes à gérer collectivement.</a:t>
            </a:r>
            <a:endParaRPr lang="fr-FR" sz="2400">
              <a:solidFill>
                <a:srgbClr val="92D050"/>
              </a:solidFill>
              <a:latin typeface="Rockwell" pitchFamily="18" charset="0"/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1692275" y="2852738"/>
            <a:ext cx="70564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/>
            <a:r>
              <a:rPr lang="fr-FR" sz="2400" b="1">
                <a:solidFill>
                  <a:srgbClr val="92D050"/>
                </a:solidFill>
                <a:latin typeface="Rockwell" pitchFamily="18" charset="0"/>
              </a:rPr>
              <a:t>Penser à se donner </a:t>
            </a:r>
            <a:r>
              <a:rPr lang="fr-FR" sz="2400" b="1" u="sng">
                <a:solidFill>
                  <a:srgbClr val="92D050"/>
                </a:solidFill>
                <a:latin typeface="Rockwell" pitchFamily="18" charset="0"/>
              </a:rPr>
              <a:t>des formations</a:t>
            </a:r>
            <a:r>
              <a:rPr lang="fr-FR" sz="2400" b="1">
                <a:solidFill>
                  <a:srgbClr val="92D050"/>
                </a:solidFill>
                <a:latin typeface="Rockwell" pitchFamily="18" charset="0"/>
              </a:rPr>
              <a:t> sur les difficultés spécifiques rencontrées</a:t>
            </a:r>
            <a:endParaRPr lang="fr-FR" sz="2400">
              <a:solidFill>
                <a:srgbClr val="92D050"/>
              </a:solidFill>
              <a:latin typeface="Rockwell" pitchFamily="18" charset="0"/>
            </a:endParaRP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468313" y="3811588"/>
            <a:ext cx="424815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 b="1" u="sng">
                <a:solidFill>
                  <a:srgbClr val="92D050"/>
                </a:solidFill>
                <a:latin typeface="Rockwell" pitchFamily="18" charset="0"/>
              </a:rPr>
              <a:t>Inventer des formes de travail</a:t>
            </a:r>
            <a:r>
              <a:rPr lang="fr-FR" sz="2400" b="1">
                <a:solidFill>
                  <a:srgbClr val="92D050"/>
                </a:solidFill>
                <a:latin typeface="Rockwell" pitchFamily="18" charset="0"/>
              </a:rPr>
              <a:t> pour avancer en communauté éducative sur des questions éducatives et scolaires importantes. Concertation type classe inversée. </a:t>
            </a:r>
            <a:endParaRPr lang="fr-FR" sz="2400">
              <a:solidFill>
                <a:srgbClr val="92D050"/>
              </a:solidFill>
              <a:latin typeface="Rockwell" pitchFamily="18" charset="0"/>
            </a:endParaRP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3563938" y="3611563"/>
            <a:ext cx="533558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/>
            <a:r>
              <a:rPr lang="fr-FR" sz="2400" b="1" u="sng">
                <a:solidFill>
                  <a:srgbClr val="92D050"/>
                </a:solidFill>
                <a:latin typeface="Rockwell" pitchFamily="18" charset="0"/>
              </a:rPr>
              <a:t>Différencier les objectifs et mode de travail </a:t>
            </a:r>
            <a:r>
              <a:rPr lang="fr-FR" sz="2400" b="1">
                <a:solidFill>
                  <a:srgbClr val="92D050"/>
                </a:solidFill>
                <a:latin typeface="Rockwell" pitchFamily="18" charset="0"/>
              </a:rPr>
              <a:t>: deuxième concertation travailler sur quelques problèmes sélectionnés en fonction des difficultés des élèves ? </a:t>
            </a:r>
            <a:endParaRPr lang="fr-FR" sz="2400">
              <a:solidFill>
                <a:srgbClr val="92D050"/>
              </a:solidFill>
              <a:latin typeface="Rockwell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4077072"/>
            <a:ext cx="8229600" cy="1143000"/>
          </a:xfrm>
        </p:spPr>
        <p:txBody>
          <a:bodyPr>
            <a:normAutofit fontScale="90000"/>
          </a:bodyPr>
          <a:lstStyle/>
          <a:p>
            <a:pPr marL="54864" eaLnBrk="1" fontAlgn="auto" hangingPunct="1">
              <a:spcAft>
                <a:spcPts val="0"/>
              </a:spcAft>
              <a:defRPr/>
            </a:pPr>
            <a:r>
              <a:rPr lang="fr-FR" b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Comment renouveler les stratégies d’animation et les objets de travail des temps de concertation ?</a:t>
            </a:r>
            <a:r>
              <a:rPr lang="fr-FR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fr-FR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endParaRPr lang="fr-F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nderie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nderie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nderi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233</TotalTime>
  <Words>328</Words>
  <Application>Microsoft Macintosh PowerPoint</Application>
  <PresentationFormat>Affichage à l'écran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Modèle de conception</vt:lpstr>
      </vt:variant>
      <vt:variant>
        <vt:i4>9</vt:i4>
      </vt:variant>
      <vt:variant>
        <vt:lpstr>Titres des diapositives</vt:lpstr>
      </vt:variant>
      <vt:variant>
        <vt:i4>8</vt:i4>
      </vt:variant>
    </vt:vector>
  </HeadingPairs>
  <TitlesOfParts>
    <vt:vector size="21" baseType="lpstr">
      <vt:lpstr>Arial</vt:lpstr>
      <vt:lpstr>Rockwell</vt:lpstr>
      <vt:lpstr>Wingdings 2</vt:lpstr>
      <vt:lpstr>Calibri</vt:lpstr>
      <vt:lpstr>Fonderie</vt:lpstr>
      <vt:lpstr>Fonderie</vt:lpstr>
      <vt:lpstr>Fonderie</vt:lpstr>
      <vt:lpstr>Fonderie</vt:lpstr>
      <vt:lpstr>Fonderie</vt:lpstr>
      <vt:lpstr>Fonderie</vt:lpstr>
      <vt:lpstr>Fonderie</vt:lpstr>
      <vt:lpstr>Fonderie</vt:lpstr>
      <vt:lpstr>Fonderie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Rencontres diocésaines 2015</dc:title>
  <dc:creator>Elisabeth LHERITIER</dc:creator>
  <cp:lastModifiedBy>andre</cp:lastModifiedBy>
  <cp:revision>17</cp:revision>
  <dcterms:created xsi:type="dcterms:W3CDTF">2015-01-13T11:53:15Z</dcterms:created>
  <dcterms:modified xsi:type="dcterms:W3CDTF">2016-11-27T18:34:37Z</dcterms:modified>
</cp:coreProperties>
</file>